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03/04/1440</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03/04/1440</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9"/>
            <a:ext cx="7772400" cy="504056"/>
          </a:xfrm>
        </p:spPr>
        <p:txBody>
          <a:bodyPr>
            <a:noAutofit/>
          </a:bodyPr>
          <a:lstStyle/>
          <a:p>
            <a:r>
              <a:rPr lang="ar-IQ" sz="3200" dirty="0" smtClean="0"/>
              <a:t>اللعب الزوجي</a:t>
            </a:r>
            <a:endParaRPr lang="ar-IQ" sz="3200" dirty="0"/>
          </a:p>
        </p:txBody>
      </p:sp>
      <p:sp>
        <p:nvSpPr>
          <p:cNvPr id="3" name="عنوان فرعي 2"/>
          <p:cNvSpPr>
            <a:spLocks noGrp="1"/>
          </p:cNvSpPr>
          <p:nvPr>
            <p:ph type="subTitle" idx="1"/>
          </p:nvPr>
        </p:nvSpPr>
        <p:spPr>
          <a:xfrm>
            <a:off x="179512" y="836712"/>
            <a:ext cx="8712968" cy="5832648"/>
          </a:xfrm>
        </p:spPr>
        <p:txBody>
          <a:bodyPr>
            <a:normAutofit fontScale="62500" lnSpcReduction="20000"/>
          </a:bodyPr>
          <a:lstStyle/>
          <a:p>
            <a:r>
              <a:rPr lang="ar-SA" b="1" dirty="0" smtClean="0"/>
              <a:t>المـــــباريات الزوجيـــة</a:t>
            </a:r>
            <a:r>
              <a:rPr lang="en-US" b="1" dirty="0" smtClean="0"/>
              <a:t>: </a:t>
            </a:r>
            <a:br>
              <a:rPr lang="en-US" b="1" dirty="0" smtClean="0"/>
            </a:br>
            <a:r>
              <a:rPr lang="en-US" b="1" dirty="0" smtClean="0"/>
              <a:t/>
            </a:r>
            <a:br>
              <a:rPr lang="en-US" b="1" dirty="0" smtClean="0"/>
            </a:br>
            <a:r>
              <a:rPr lang="ar-SA" b="1" dirty="0" smtClean="0">
                <a:solidFill>
                  <a:schemeClr val="tx1"/>
                </a:solidFill>
              </a:rPr>
              <a:t>هي المنافسات، التي يلعب فيها لاعبان ضد </a:t>
            </a:r>
            <a:r>
              <a:rPr lang="ar-SA" b="1" dirty="0" err="1" smtClean="0">
                <a:solidFill>
                  <a:schemeClr val="tx1"/>
                </a:solidFill>
              </a:rPr>
              <a:t>لاعبين.</a:t>
            </a:r>
            <a:r>
              <a:rPr lang="ar-SA" b="1" dirty="0" smtClean="0">
                <a:solidFill>
                  <a:schemeClr val="tx1"/>
                </a:solidFill>
              </a:rPr>
              <a:t> ويتشابه نظام حساب النقاط، إلى حد كبير، مع المباريات </a:t>
            </a:r>
            <a:r>
              <a:rPr lang="ar-SA" b="1" dirty="0" err="1" smtClean="0">
                <a:solidFill>
                  <a:schemeClr val="tx1"/>
                </a:solidFill>
              </a:rPr>
              <a:t>الفردية.</a:t>
            </a:r>
            <a:r>
              <a:rPr lang="ar-SA" b="1" dirty="0" smtClean="0">
                <a:solidFill>
                  <a:schemeClr val="tx1"/>
                </a:solidFill>
              </a:rPr>
              <a:t> وفي المباريات الزوجية، يكون عرض الملعب 10,97 م، أي بزيادة 1,37 م من كل جانب من عرض الملعب </a:t>
            </a:r>
            <a:r>
              <a:rPr lang="ar-SA" b="1" dirty="0" err="1" smtClean="0">
                <a:solidFill>
                  <a:schemeClr val="tx1"/>
                </a:solidFill>
              </a:rPr>
              <a:t>الفردي.</a:t>
            </a:r>
            <a:r>
              <a:rPr lang="ar-SA" b="1" dirty="0" smtClean="0">
                <a:solidFill>
                  <a:schemeClr val="tx1"/>
                </a:solidFill>
              </a:rPr>
              <a:t> ويكون الملعب الزوجي مطابقاً للفردي، في الطول والتقسيمات</a:t>
            </a:r>
            <a:r>
              <a:rPr lang="en-US" b="1" dirty="0" smtClean="0">
                <a:solidFill>
                  <a:schemeClr val="tx1"/>
                </a:solidFill>
              </a:rPr>
              <a:t>. </a:t>
            </a:r>
            <a:br>
              <a:rPr lang="en-US" b="1" dirty="0" smtClean="0">
                <a:solidFill>
                  <a:schemeClr val="tx1"/>
                </a:solidFill>
              </a:rPr>
            </a:br>
            <a:r>
              <a:rPr lang="en-US" b="1" dirty="0" smtClean="0">
                <a:solidFill>
                  <a:schemeClr val="tx1"/>
                </a:solidFill>
              </a:rPr>
              <a:t/>
            </a:r>
            <a:br>
              <a:rPr lang="en-US" b="1" dirty="0" smtClean="0">
                <a:solidFill>
                  <a:schemeClr val="tx1"/>
                </a:solidFill>
              </a:rPr>
            </a:br>
            <a:r>
              <a:rPr lang="ar-SA" b="1" dirty="0" smtClean="0">
                <a:solidFill>
                  <a:schemeClr val="tx1"/>
                </a:solidFill>
              </a:rPr>
              <a:t>وفي المباريات الزوجية، يقف اللاعبان وجهاً لوجه، على جانبي الشبكة من </a:t>
            </a:r>
            <a:r>
              <a:rPr lang="ar-SA" b="1" dirty="0" err="1" smtClean="0">
                <a:solidFill>
                  <a:schemeClr val="tx1"/>
                </a:solidFill>
              </a:rPr>
              <a:t>الجهتين.</a:t>
            </a:r>
            <a:r>
              <a:rPr lang="ar-SA" b="1" dirty="0" smtClean="0">
                <a:solidFill>
                  <a:schemeClr val="tx1"/>
                </a:solidFill>
              </a:rPr>
              <a:t> وتتغير ضربات الإرسال، أيضاً، بعد كل </a:t>
            </a:r>
            <a:r>
              <a:rPr lang="ar-SA" b="1" dirty="0" err="1" smtClean="0">
                <a:solidFill>
                  <a:schemeClr val="tx1"/>
                </a:solidFill>
              </a:rPr>
              <a:t>شوط.</a:t>
            </a:r>
            <a:r>
              <a:rPr lang="ar-SA" b="1" dirty="0" smtClean="0">
                <a:solidFill>
                  <a:schemeClr val="tx1"/>
                </a:solidFill>
              </a:rPr>
              <a:t> ولكن إضافة إلى هذا، فإن أعضاء كل فريق يتبادلون ضربة الإرسال بينهما </a:t>
            </a:r>
            <a:r>
              <a:rPr lang="ar-SA" b="1" dirty="0" err="1" smtClean="0">
                <a:solidFill>
                  <a:schemeClr val="tx1"/>
                </a:solidFill>
              </a:rPr>
              <a:t>بالتناوب.</a:t>
            </a:r>
            <a:r>
              <a:rPr lang="ar-SA" b="1" dirty="0" smtClean="0">
                <a:solidFill>
                  <a:schemeClr val="tx1"/>
                </a:solidFill>
              </a:rPr>
              <a:t> فإذا كان أحد الفريقين يؤدي الإرسال في الأشواط ذات الأرقام الفردية، فإن أحد اللاعبين سيؤدي الإرسال في الشوط الأول، ويؤدي اللاعب الثاني الإرسال في الشوط الثالث، وهكذا </a:t>
            </a:r>
            <a:r>
              <a:rPr lang="ar-SA" b="1" dirty="0" err="1" smtClean="0">
                <a:solidFill>
                  <a:schemeClr val="tx1"/>
                </a:solidFill>
              </a:rPr>
              <a:t>بالتناوب.</a:t>
            </a:r>
            <a:r>
              <a:rPr lang="ar-SA" b="1" dirty="0" smtClean="0">
                <a:solidFill>
                  <a:schemeClr val="tx1"/>
                </a:solidFill>
              </a:rPr>
              <a:t> ويغير اللاعبون المتنافسون مواقعهم في الملعب، بعد الأشواط الأولى والثالثة، وكل الأشواط التالية ذات الأرقام </a:t>
            </a:r>
            <a:r>
              <a:rPr lang="ar-SA" b="1" dirty="0" err="1" smtClean="0">
                <a:solidFill>
                  <a:schemeClr val="tx1"/>
                </a:solidFill>
              </a:rPr>
              <a:t>الفردية.</a:t>
            </a:r>
            <a:r>
              <a:rPr lang="ar-SA" b="1" dirty="0" smtClean="0">
                <a:solidFill>
                  <a:schemeClr val="tx1"/>
                </a:solidFill>
              </a:rPr>
              <a:t> فمثلاً إذا لعب </a:t>
            </a:r>
            <a:r>
              <a:rPr lang="ar-SA" b="1" dirty="0" err="1" smtClean="0">
                <a:solidFill>
                  <a:schemeClr val="tx1"/>
                </a:solidFill>
              </a:rPr>
              <a:t>أحمد </a:t>
            </a:r>
            <a:r>
              <a:rPr lang="ar-SA" b="1" dirty="0" smtClean="0">
                <a:solidFill>
                  <a:schemeClr val="tx1"/>
                </a:solidFill>
              </a:rPr>
              <a:t>(أ) </a:t>
            </a:r>
            <a:r>
              <a:rPr lang="ar-SA" b="1" dirty="0" err="1" smtClean="0">
                <a:solidFill>
                  <a:schemeClr val="tx1"/>
                </a:solidFill>
              </a:rPr>
              <a:t>وبدوي </a:t>
            </a:r>
            <a:r>
              <a:rPr lang="ar-SA" b="1" dirty="0" smtClean="0">
                <a:solidFill>
                  <a:schemeClr val="tx1"/>
                </a:solidFill>
              </a:rPr>
              <a:t>(ب) ضد </a:t>
            </a:r>
            <a:r>
              <a:rPr lang="ar-SA" b="1" dirty="0" err="1" smtClean="0">
                <a:solidFill>
                  <a:schemeClr val="tx1"/>
                </a:solidFill>
              </a:rPr>
              <a:t>سمير </a:t>
            </a:r>
            <a:r>
              <a:rPr lang="ar-SA" b="1" dirty="0" smtClean="0">
                <a:solidFill>
                  <a:schemeClr val="tx1"/>
                </a:solidFill>
              </a:rPr>
              <a:t>(س) </a:t>
            </a:r>
            <a:r>
              <a:rPr lang="ar-SA" b="1" dirty="0" err="1" smtClean="0">
                <a:solidFill>
                  <a:schemeClr val="tx1"/>
                </a:solidFill>
              </a:rPr>
              <a:t>وصبري </a:t>
            </a:r>
            <a:r>
              <a:rPr lang="ar-SA" b="1" dirty="0" smtClean="0">
                <a:solidFill>
                  <a:schemeClr val="tx1"/>
                </a:solidFill>
              </a:rPr>
              <a:t>(ص</a:t>
            </a:r>
            <a:r>
              <a:rPr lang="ar-SA" b="1" dirty="0" err="1" smtClean="0">
                <a:solidFill>
                  <a:schemeClr val="tx1"/>
                </a:solidFill>
              </a:rPr>
              <a:t>).</a:t>
            </a:r>
            <a:r>
              <a:rPr lang="ar-SA" b="1" dirty="0" smtClean="0">
                <a:solidFill>
                  <a:schemeClr val="tx1"/>
                </a:solidFill>
              </a:rPr>
              <a:t> وتم </a:t>
            </a:r>
            <a:r>
              <a:rPr lang="ar-SA" b="1" dirty="0" err="1" smtClean="0">
                <a:solidFill>
                  <a:schemeClr val="tx1"/>
                </a:solidFill>
              </a:rPr>
              <a:t>الاتفاق </a:t>
            </a:r>
            <a:r>
              <a:rPr lang="ar-SA" b="1" dirty="0" smtClean="0">
                <a:solidFill>
                  <a:schemeClr val="tx1"/>
                </a:solidFill>
              </a:rPr>
              <a:t>(القرعة) على أن يبدأ فريق أحمد وبدوي الإرسال في أول أشواط المجموعة الأولى، كما تم الاتفاق بين أحمد وبدوي أن يبدأ أحمد ضربات </a:t>
            </a:r>
            <a:r>
              <a:rPr lang="ar-SA" b="1" dirty="0" err="1" smtClean="0">
                <a:solidFill>
                  <a:schemeClr val="tx1"/>
                </a:solidFill>
              </a:rPr>
              <a:t>الإرسال.</a:t>
            </a:r>
            <a:r>
              <a:rPr lang="ar-SA" b="1" dirty="0" smtClean="0">
                <a:solidFill>
                  <a:schemeClr val="tx1"/>
                </a:solidFill>
              </a:rPr>
              <a:t> فكما هو موضح في</a:t>
            </a:r>
            <a:r>
              <a:rPr lang="en-US" b="1" dirty="0" smtClean="0">
                <a:solidFill>
                  <a:schemeClr val="tx1"/>
                </a:solidFill>
              </a:rPr>
              <a:t/>
            </a:r>
            <a:br>
              <a:rPr lang="en-US" b="1" dirty="0" smtClean="0">
                <a:solidFill>
                  <a:schemeClr val="tx1"/>
                </a:solidFill>
              </a:rPr>
            </a:br>
            <a:r>
              <a:rPr lang="ar-SA" b="1" dirty="0" smtClean="0">
                <a:solidFill>
                  <a:schemeClr val="tx1"/>
                </a:solidFill>
              </a:rPr>
              <a:t>فإن أحمد يقف مواجهاً لصبري، بينما يقف بدوي مواجهاً </a:t>
            </a:r>
            <a:r>
              <a:rPr lang="ar-SA" b="1" dirty="0" err="1" smtClean="0">
                <a:solidFill>
                  <a:schemeClr val="tx1"/>
                </a:solidFill>
              </a:rPr>
              <a:t>لسمير.</a:t>
            </a:r>
            <a:r>
              <a:rPr lang="ar-SA" b="1" dirty="0" smtClean="0">
                <a:solidFill>
                  <a:schemeClr val="tx1"/>
                </a:solidFill>
              </a:rPr>
              <a:t> فيبدأ أحمد ضربات الإرسال في الشوط الأول، فيقف خلف خط البداية، وعلى الجانب الأيمن من الملعب، فيرسل أحمد الكرة لتصطدم بالساحة التي يقف فيها سمير، وبعد إحراز أول نقطة يقف أحمد خلف خط البداية، وعلى الجانب الأيسر من الملعب، بينما يقف زميله، بدوي في الساحة اليمنى، ثم يرسل أحمد الكرة في اتجاه صبري، ويتكرر ذلك عند إحرازه كل نقطة، حتى ينتهي الشوط الأول</a:t>
            </a:r>
            <a:r>
              <a:rPr lang="en-US" b="1" dirty="0" smtClean="0">
                <a:solidFill>
                  <a:schemeClr val="tx1"/>
                </a:solidFill>
              </a:rPr>
              <a:t>. </a:t>
            </a:r>
            <a:br>
              <a:rPr lang="en-US" b="1" dirty="0" smtClean="0">
                <a:solidFill>
                  <a:schemeClr val="tx1"/>
                </a:solidFill>
              </a:rPr>
            </a:br>
            <a:r>
              <a:rPr lang="en-US" b="1" dirty="0" smtClean="0">
                <a:solidFill>
                  <a:schemeClr val="tx1"/>
                </a:solidFill>
              </a:rPr>
              <a:t/>
            </a:r>
            <a:br>
              <a:rPr lang="en-US" b="1" dirty="0" smtClean="0">
                <a:solidFill>
                  <a:schemeClr val="tx1"/>
                </a:solidFill>
              </a:rPr>
            </a:br>
            <a:r>
              <a:rPr lang="ar-SA" b="1" dirty="0" smtClean="0">
                <a:solidFill>
                  <a:schemeClr val="tx1"/>
                </a:solidFill>
              </a:rPr>
              <a:t>وفي الشوط الثاني، تتغير أماكن اللاعبين، في نصفي الملعب، فيتبادل أحمد وسمير مواقعهما، وفي الوقت نفسه، يتبادل بدوي وصبري مواقعهما</a:t>
            </a:r>
            <a:r>
              <a:rPr lang="en-US" b="1" dirty="0" smtClean="0">
                <a:solidFill>
                  <a:schemeClr val="tx1"/>
                </a:solidFill>
              </a:rPr>
              <a:t> </a:t>
            </a:r>
            <a:br>
              <a:rPr lang="en-US" b="1" dirty="0" smtClean="0">
                <a:solidFill>
                  <a:schemeClr val="tx1"/>
                </a:solidFill>
              </a:rPr>
            </a:br>
            <a:endParaRPr lang="ar-IQ" b="1" dirty="0">
              <a:solidFill>
                <a:schemeClr val="tx1"/>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408712"/>
          </a:xfrm>
        </p:spPr>
        <p:txBody>
          <a:bodyPr>
            <a:normAutofit fontScale="77500" lnSpcReduction="20000"/>
          </a:bodyPr>
          <a:lstStyle/>
          <a:p>
            <a:r>
              <a:rPr lang="ar-SA" dirty="0" smtClean="0"/>
              <a:t>فيوجه سمير ضربات الإرسال إلى كل من أحمد وبدوي، بالتناوب ومع تغيير الجانب الذي يرسل منه، عقب احتساب كل نقطة</a:t>
            </a:r>
            <a:r>
              <a:rPr lang="en-US" dirty="0" smtClean="0"/>
              <a:t>. </a:t>
            </a:r>
            <a:br>
              <a:rPr lang="en-US" dirty="0" smtClean="0"/>
            </a:br>
            <a:r>
              <a:rPr lang="en-US" dirty="0" smtClean="0"/>
              <a:t/>
            </a:r>
            <a:br>
              <a:rPr lang="en-US" dirty="0" smtClean="0"/>
            </a:br>
            <a:r>
              <a:rPr lang="ar-SA" dirty="0" smtClean="0"/>
              <a:t>وفي الشوط الثالث يبقى كل لاعبين في منتصف ملعبهما، فيبدأ بدوي في الإرسال أولاً إلى سمير، ثم إلى صبري وهكذا</a:t>
            </a:r>
            <a:r>
              <a:rPr lang="en-US" dirty="0" smtClean="0"/>
              <a:t> </a:t>
            </a:r>
            <a:br>
              <a:rPr lang="en-US" dirty="0" smtClean="0"/>
            </a:br>
            <a:r>
              <a:rPr lang="ar-SA" dirty="0" smtClean="0"/>
              <a:t>وفي الشوط الرابع، يبدأ اللعب، بتبادل الفريقين المواقع في نصفي الملعب، بينما يبدأ صبري ضربات الإرسال، من الجانب الأيمن لنصف ملعبه</a:t>
            </a:r>
            <a:r>
              <a:rPr lang="en-US" dirty="0" smtClean="0"/>
              <a:t> </a:t>
            </a:r>
            <a:br>
              <a:rPr lang="en-US" dirty="0" smtClean="0"/>
            </a:br>
            <a:r>
              <a:rPr lang="ar-SA" dirty="0" smtClean="0"/>
              <a:t>ثم يعاد هذا التوالي في المواقع وضربات الإرسال، في جميع الأشواط الباقية من المجموعة، فيكون الشوط الخامس، مثلاً، مطابقاً للشوط الأول، والشوط السادس مطابقاً للشوط الثاني، وهكذا</a:t>
            </a:r>
            <a:r>
              <a:rPr lang="en-US" dirty="0" smtClean="0"/>
              <a:t>. </a:t>
            </a:r>
            <a:endParaRPr lang="en-US" dirty="0" smtClean="0"/>
          </a:p>
          <a:p>
            <a:r>
              <a:rPr lang="ar-SA" dirty="0" smtClean="0"/>
              <a:t>وإذا لمست الكرة جسم زميل المُرْسل، أو أي شيء يلبسه، أو يحمله، يفقد الفريق المُرسل </a:t>
            </a:r>
            <a:r>
              <a:rPr lang="ar-SA" dirty="0" err="1" smtClean="0"/>
              <a:t>نقطة.</a:t>
            </a:r>
            <a:r>
              <a:rPr lang="ar-SA" dirty="0" smtClean="0"/>
              <a:t> وعلى العكس من ذلك، إذا لمست الكرة زميل المُستقبل أو أي شيء يلبسه أو يحمله قبل وصولها للأرض، فإن المرسل يربح نقطة، فيما عدا في حالة </a:t>
            </a:r>
            <a:r>
              <a:rPr lang="ar-SA" dirty="0" err="1" smtClean="0"/>
              <a:t>الإعادة.</a:t>
            </a:r>
            <a:r>
              <a:rPr lang="ar-SA" dirty="0" smtClean="0"/>
              <a:t> كما يفقد الفريق المرسل نقطة، إذا لمس زميل المرسل </a:t>
            </a:r>
            <a:r>
              <a:rPr lang="ar-SA" dirty="0" err="1" smtClean="0"/>
              <a:t>الشبكة.</a:t>
            </a:r>
            <a:r>
              <a:rPr lang="ar-SA" dirty="0" smtClean="0"/>
              <a:t> ويكون تبادل الكرة على التوالي بين لاعب وآخر من الزوج المنافس، وخلاف ذلك يفقد </a:t>
            </a:r>
            <a:r>
              <a:rPr lang="ar-SA" dirty="0" err="1" smtClean="0"/>
              <a:t>نقطة.</a:t>
            </a:r>
            <a:r>
              <a:rPr lang="ar-SA" dirty="0" smtClean="0"/>
              <a:t> كما يحتسب خطأ على الفريق، إذا لم يقف لاعبيه في الأماكن المخصصة، لكل منهما</a:t>
            </a:r>
            <a:r>
              <a:rPr lang="en-US" smtClean="0"/>
              <a:t>. </a:t>
            </a:r>
            <a:br>
              <a:rPr lang="en-US" smtClean="0"/>
            </a:br>
            <a:r>
              <a:rPr lang="en-US" dirty="0" smtClean="0"/>
              <a:t/>
            </a:r>
            <a:br>
              <a:rPr lang="en-US" dirty="0" smtClean="0"/>
            </a:b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28</Words>
  <Application>Microsoft Office PowerPoint</Application>
  <PresentationFormat>عرض على الشاشة (3:4)‏</PresentationFormat>
  <Paragraphs>4</Paragraphs>
  <Slides>2</Slides>
  <Notes>0</Notes>
  <HiddenSlides>0</HiddenSlides>
  <MMClips>0</MMClips>
  <ScaleCrop>false</ScaleCrop>
  <HeadingPairs>
    <vt:vector size="4" baseType="variant">
      <vt:variant>
        <vt:lpstr>سمة</vt:lpstr>
      </vt:variant>
      <vt:variant>
        <vt:i4>1</vt:i4>
      </vt:variant>
      <vt:variant>
        <vt:lpstr>عناوين الشرائح</vt:lpstr>
      </vt:variant>
      <vt:variant>
        <vt:i4>2</vt:i4>
      </vt:variant>
    </vt:vector>
  </HeadingPairs>
  <TitlesOfParts>
    <vt:vector size="3" baseType="lpstr">
      <vt:lpstr>سمة Office</vt:lpstr>
      <vt:lpstr>اللعب الزوجي</vt:lpstr>
      <vt:lpstr>الشريحة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اللعب الزوجي</dc:title>
  <dc:creator>مكي</dc:creator>
  <cp:lastModifiedBy>مكي</cp:lastModifiedBy>
  <cp:revision>1</cp:revision>
  <dcterms:created xsi:type="dcterms:W3CDTF">2018-12-11T18:34:54Z</dcterms:created>
  <dcterms:modified xsi:type="dcterms:W3CDTF">2018-12-11T19:03:38Z</dcterms:modified>
</cp:coreProperties>
</file>